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notesMasterIdLst>
    <p:notesMasterId r:id="rId16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8288000" cy="10287000"/>
  <p:notesSz cx="6858000" cy="9144000"/>
  <p:embeddedFontLst>
    <p:embeddedFont>
      <p:font typeface="Bright Sunshine Caps" charset="1" panose="00000000000000000000"/>
      <p:regular r:id="rId19"/>
    </p:embeddedFont>
    <p:embeddedFont>
      <p:font typeface="DM Sans" charset="1" panose="00000000000000000000"/>
      <p:regular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notesMasters/notesMaster1.xml" Type="http://schemas.openxmlformats.org/officeDocument/2006/relationships/notesMaster"/><Relationship Id="rId17" Target="theme/theme2.xml" Type="http://schemas.openxmlformats.org/officeDocument/2006/relationships/theme"/><Relationship Id="rId18" Target="notesSlides/notesSlide1.xml" Type="http://schemas.openxmlformats.org/officeDocument/2006/relationships/notesSlide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notesMasters/_rels/notesMaster1.xml.rels><?xml version="1.0" encoding="UTF-8" standalone="yes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.xml" Type="http://schemas.openxmlformats.org/officeDocument/2006/relationships/slide"/></Relationships>
</file>

<file path=ppt/notesSlides/notesSlide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Reduce: Minimise waste by consuming less.</a:t>
            </a:r>
          </a:p>
          <a:p>
            <a:r>
              <a:rPr lang="en-US"/>
              <a:t/>
            </a:r>
          </a:p>
          <a:p>
            <a:r>
              <a:rPr lang="en-US"/>
              <a:t>Reuse: Extend the life of products through repair or repurposing.</a:t>
            </a:r>
          </a:p>
          <a:p>
            <a:r>
              <a:rPr lang="en-US"/>
              <a:t/>
            </a:r>
          </a:p>
          <a:p>
            <a:r>
              <a:rPr lang="en-US"/>
              <a:t>Recycle: Transform waste into new resources.</a:t>
            </a:r>
          </a:p>
          <a:p>
            <a:r>
              <a:rPr lang="en-US"/>
              <a:t/>
            </a:r>
          </a:p>
          <a:p>
            <a:r>
              <a:rPr lang="en-US"/>
              <a:t>Compost: Turn organic waste into valuable nutrients for the soil.</a:t>
            </a:r>
          </a:p>
          <a:p>
            <a:r>
              <a:rPr lang="en-US"/>
              <a:t/>
            </a:r>
          </a:p>
          <a:p>
            <a:r>
              <a:rPr lang="en-US"/>
              <a:t>Refuse: Say no to unnecessary items, like single-use plastics or freebies you don’t need.</a:t>
            </a:r>
          </a:p>
          <a:p>
            <a:r>
              <a:rPr lang="en-US"/>
              <a:t/>
            </a:r>
          </a:p>
          <a:p>
            <a:r>
              <a:rPr lang="en-US"/>
              <a:t>Share: Maximise use of products by sharing, lending, or renting instead of owning everything individually.</a:t>
            </a:r>
          </a:p>
          <a:p>
            <a:r>
              <a:rPr lang="en-US"/>
              <a:t/>
            </a:r>
          </a:p>
          <a:p>
            <a:r>
              <a:rPr lang="en-US"/>
              <a:t>Refill: Choose refillable options for products like water bottles, cleaning supplies, or toiletries to cut down packaging waste.</a:t>
            </a:r>
          </a:p>
          <a:p>
            <a:r>
              <a:rPr lang="en-US"/>
              <a:t/>
            </a:r>
          </a:p>
          <a:p>
            <a:r>
              <a:rPr lang="en-US"/>
              <a:t>Rethink: Question habits, redesign systems, and imagine new ways of meeting needs that are less resource-intensive.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9.png" Type="http://schemas.openxmlformats.org/officeDocument/2006/relationships/image"/><Relationship Id="rId12" Target="../media/image10.svg" Type="http://schemas.openxmlformats.org/officeDocument/2006/relationships/image"/><Relationship Id="rId13" Target="../media/image11.png" Type="http://schemas.openxmlformats.org/officeDocument/2006/relationships/image"/><Relationship Id="rId14" Target="../media/image12.svg" Type="http://schemas.openxmlformats.org/officeDocument/2006/relationships/image"/><Relationship Id="rId15" Target="../media/image13.png" Type="http://schemas.openxmlformats.org/officeDocument/2006/relationships/image"/><Relationship Id="rId16" Target="../media/image14.svg" Type="http://schemas.openxmlformats.org/officeDocument/2006/relationships/image"/><Relationship Id="rId17" Target="../media/image15.png" Type="http://schemas.openxmlformats.org/officeDocument/2006/relationships/image"/><Relationship Id="rId18" Target="../media/image16.png" Type="http://schemas.openxmlformats.org/officeDocument/2006/relationships/image"/><Relationship Id="rId19" Target="../media/image17.svg" Type="http://schemas.openxmlformats.org/officeDocument/2006/relationships/image"/><Relationship Id="rId2" Target="../notesSlides/notesSlide1.xml" Type="http://schemas.openxmlformats.org/officeDocument/2006/relationships/notesSlide"/><Relationship Id="rId3" Target="../media/image1.png" Type="http://schemas.openxmlformats.org/officeDocument/2006/relationships/image"/><Relationship Id="rId4" Target="../media/image2.sv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15" Target="../media/image14.svg" Type="http://schemas.openxmlformats.org/officeDocument/2006/relationships/image"/><Relationship Id="rId16" Target="../media/image15.png" Type="http://schemas.openxmlformats.org/officeDocument/2006/relationships/image"/><Relationship Id="rId17" Target="../media/image16.png" Type="http://schemas.openxmlformats.org/officeDocument/2006/relationships/image"/><Relationship Id="rId18" Target="../media/image17.svg" Type="http://schemas.openxmlformats.org/officeDocument/2006/relationships/image"/><Relationship Id="rId2" Target="../media/image18.png" Type="http://schemas.openxmlformats.org/officeDocument/2006/relationships/image"/><Relationship Id="rId3" Target="../media/image19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15" Target="../media/image14.svg" Type="http://schemas.openxmlformats.org/officeDocument/2006/relationships/image"/><Relationship Id="rId16" Target="../media/image15.png" Type="http://schemas.openxmlformats.org/officeDocument/2006/relationships/image"/><Relationship Id="rId17" Target="../media/image16.png" Type="http://schemas.openxmlformats.org/officeDocument/2006/relationships/image"/><Relationship Id="rId18" Target="../media/image17.svg" Type="http://schemas.openxmlformats.org/officeDocument/2006/relationships/image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15" Target="../media/image14.svg" Type="http://schemas.openxmlformats.org/officeDocument/2006/relationships/image"/><Relationship Id="rId16" Target="../media/image15.png" Type="http://schemas.openxmlformats.org/officeDocument/2006/relationships/image"/><Relationship Id="rId17" Target="../media/image16.png" Type="http://schemas.openxmlformats.org/officeDocument/2006/relationships/image"/><Relationship Id="rId18" Target="../media/image17.svg" Type="http://schemas.openxmlformats.org/officeDocument/2006/relationships/image"/><Relationship Id="rId2" Target="../media/image18.png" Type="http://schemas.openxmlformats.org/officeDocument/2006/relationships/image"/><Relationship Id="rId3" Target="../media/image19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15" Target="../media/image14.svg" Type="http://schemas.openxmlformats.org/officeDocument/2006/relationships/image"/><Relationship Id="rId16" Target="../media/image15.png" Type="http://schemas.openxmlformats.org/officeDocument/2006/relationships/image"/><Relationship Id="rId17" Target="../media/image16.png" Type="http://schemas.openxmlformats.org/officeDocument/2006/relationships/image"/><Relationship Id="rId18" Target="../media/image17.svg" Type="http://schemas.openxmlformats.org/officeDocument/2006/relationships/image"/><Relationship Id="rId2" Target="../media/image18.png" Type="http://schemas.openxmlformats.org/officeDocument/2006/relationships/image"/><Relationship Id="rId3" Target="../media/image19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15" Target="../media/image14.svg" Type="http://schemas.openxmlformats.org/officeDocument/2006/relationships/image"/><Relationship Id="rId16" Target="../media/image15.png" Type="http://schemas.openxmlformats.org/officeDocument/2006/relationships/image"/><Relationship Id="rId17" Target="../media/image16.png" Type="http://schemas.openxmlformats.org/officeDocument/2006/relationships/image"/><Relationship Id="rId18" Target="../media/image17.svg" Type="http://schemas.openxmlformats.org/officeDocument/2006/relationships/image"/><Relationship Id="rId2" Target="../media/image18.png" Type="http://schemas.openxmlformats.org/officeDocument/2006/relationships/image"/><Relationship Id="rId3" Target="../media/image19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15" Target="../media/image14.svg" Type="http://schemas.openxmlformats.org/officeDocument/2006/relationships/image"/><Relationship Id="rId16" Target="../media/image15.png" Type="http://schemas.openxmlformats.org/officeDocument/2006/relationships/image"/><Relationship Id="rId17" Target="../media/image16.png" Type="http://schemas.openxmlformats.org/officeDocument/2006/relationships/image"/><Relationship Id="rId18" Target="../media/image17.svg" Type="http://schemas.openxmlformats.org/officeDocument/2006/relationships/image"/><Relationship Id="rId2" Target="../media/image18.png" Type="http://schemas.openxmlformats.org/officeDocument/2006/relationships/image"/><Relationship Id="rId3" Target="../media/image19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15" Target="../media/image14.svg" Type="http://schemas.openxmlformats.org/officeDocument/2006/relationships/image"/><Relationship Id="rId16" Target="../media/image15.png" Type="http://schemas.openxmlformats.org/officeDocument/2006/relationships/image"/><Relationship Id="rId17" Target="../media/image16.png" Type="http://schemas.openxmlformats.org/officeDocument/2006/relationships/image"/><Relationship Id="rId18" Target="../media/image17.svg" Type="http://schemas.openxmlformats.org/officeDocument/2006/relationships/image"/><Relationship Id="rId2" Target="../media/image18.png" Type="http://schemas.openxmlformats.org/officeDocument/2006/relationships/image"/><Relationship Id="rId3" Target="../media/image19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15" Target="../media/image14.svg" Type="http://schemas.openxmlformats.org/officeDocument/2006/relationships/image"/><Relationship Id="rId16" Target="../media/image15.png" Type="http://schemas.openxmlformats.org/officeDocument/2006/relationships/image"/><Relationship Id="rId17" Target="../media/image16.png" Type="http://schemas.openxmlformats.org/officeDocument/2006/relationships/image"/><Relationship Id="rId18" Target="../media/image17.svg" Type="http://schemas.openxmlformats.org/officeDocument/2006/relationships/image"/><Relationship Id="rId2" Target="../media/image18.png" Type="http://schemas.openxmlformats.org/officeDocument/2006/relationships/image"/><Relationship Id="rId3" Target="../media/image19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png" Type="http://schemas.openxmlformats.org/officeDocument/2006/relationships/image"/><Relationship Id="rId11" Target="../media/image10.svg" Type="http://schemas.openxmlformats.org/officeDocument/2006/relationships/image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../media/image13.png" Type="http://schemas.openxmlformats.org/officeDocument/2006/relationships/image"/><Relationship Id="rId15" Target="../media/image14.svg" Type="http://schemas.openxmlformats.org/officeDocument/2006/relationships/image"/><Relationship Id="rId16" Target="../media/image15.png" Type="http://schemas.openxmlformats.org/officeDocument/2006/relationships/image"/><Relationship Id="rId17" Target="../media/image16.png" Type="http://schemas.openxmlformats.org/officeDocument/2006/relationships/image"/><Relationship Id="rId18" Target="../media/image17.svg" Type="http://schemas.openxmlformats.org/officeDocument/2006/relationships/image"/><Relationship Id="rId2" Target="../media/image18.png" Type="http://schemas.openxmlformats.org/officeDocument/2006/relationships/image"/><Relationship Id="rId3" Target="../media/image19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7.png" Type="http://schemas.openxmlformats.org/officeDocument/2006/relationships/image"/><Relationship Id="rId9" Target="../media/image8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904875"/>
            <a:ext cx="5779541" cy="9391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559"/>
              </a:lnSpc>
            </a:pPr>
            <a:r>
              <a:rPr lang="en-US" sz="5399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Key Principles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2168639" y="2342241"/>
            <a:ext cx="1228431" cy="2238598"/>
          </a:xfrm>
          <a:custGeom>
            <a:avLst/>
            <a:gdLst/>
            <a:ahLst/>
            <a:cxnLst/>
            <a:rect r="r" b="b" t="t" l="l"/>
            <a:pathLst>
              <a:path h="2238598" w="1228431">
                <a:moveTo>
                  <a:pt x="0" y="0"/>
                </a:moveTo>
                <a:lnTo>
                  <a:pt x="1228431" y="0"/>
                </a:lnTo>
                <a:lnTo>
                  <a:pt x="1228431" y="2238597"/>
                </a:lnTo>
                <a:lnTo>
                  <a:pt x="0" y="223859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568851" y="2342241"/>
            <a:ext cx="1339088" cy="2238598"/>
          </a:xfrm>
          <a:custGeom>
            <a:avLst/>
            <a:gdLst/>
            <a:ahLst/>
            <a:cxnLst/>
            <a:rect r="r" b="b" t="t" l="l"/>
            <a:pathLst>
              <a:path h="2238598" w="1339088">
                <a:moveTo>
                  <a:pt x="0" y="0"/>
                </a:moveTo>
                <a:lnTo>
                  <a:pt x="1339088" y="0"/>
                </a:lnTo>
                <a:lnTo>
                  <a:pt x="1339088" y="2238597"/>
                </a:lnTo>
                <a:lnTo>
                  <a:pt x="0" y="223859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640548" y="2659400"/>
            <a:ext cx="1935958" cy="1921438"/>
          </a:xfrm>
          <a:custGeom>
            <a:avLst/>
            <a:gdLst/>
            <a:ahLst/>
            <a:cxnLst/>
            <a:rect r="r" b="b" t="t" l="l"/>
            <a:pathLst>
              <a:path h="1921438" w="1935958">
                <a:moveTo>
                  <a:pt x="0" y="0"/>
                </a:moveTo>
                <a:lnTo>
                  <a:pt x="1935958" y="0"/>
                </a:lnTo>
                <a:lnTo>
                  <a:pt x="1935958" y="1921438"/>
                </a:lnTo>
                <a:lnTo>
                  <a:pt x="0" y="192143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1885204" y="2338740"/>
            <a:ext cx="1423425" cy="2238598"/>
          </a:xfrm>
          <a:custGeom>
            <a:avLst/>
            <a:gdLst/>
            <a:ahLst/>
            <a:cxnLst/>
            <a:rect r="r" b="b" t="t" l="l"/>
            <a:pathLst>
              <a:path h="2238598" w="1423425">
                <a:moveTo>
                  <a:pt x="0" y="0"/>
                </a:moveTo>
                <a:lnTo>
                  <a:pt x="1423426" y="0"/>
                </a:lnTo>
                <a:lnTo>
                  <a:pt x="1423426" y="2238598"/>
                </a:lnTo>
                <a:lnTo>
                  <a:pt x="0" y="2238598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3397070" y="6281326"/>
            <a:ext cx="1599580" cy="2238598"/>
          </a:xfrm>
          <a:custGeom>
            <a:avLst/>
            <a:gdLst/>
            <a:ahLst/>
            <a:cxnLst/>
            <a:rect r="r" b="b" t="t" l="l"/>
            <a:pathLst>
              <a:path h="2238598" w="1599580">
                <a:moveTo>
                  <a:pt x="0" y="0"/>
                </a:moveTo>
                <a:lnTo>
                  <a:pt x="1599580" y="0"/>
                </a:lnTo>
                <a:lnTo>
                  <a:pt x="1599580" y="2238598"/>
                </a:lnTo>
                <a:lnTo>
                  <a:pt x="0" y="223859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4741266" y="2338740"/>
            <a:ext cx="1399124" cy="2238598"/>
          </a:xfrm>
          <a:custGeom>
            <a:avLst/>
            <a:gdLst/>
            <a:ahLst/>
            <a:cxnLst/>
            <a:rect r="r" b="b" t="t" l="l"/>
            <a:pathLst>
              <a:path h="2238598" w="1399124">
                <a:moveTo>
                  <a:pt x="0" y="0"/>
                </a:moveTo>
                <a:lnTo>
                  <a:pt x="1399124" y="0"/>
                </a:lnTo>
                <a:lnTo>
                  <a:pt x="1399124" y="2238598"/>
                </a:lnTo>
                <a:lnTo>
                  <a:pt x="0" y="2238598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6672271" y="6642045"/>
            <a:ext cx="1935958" cy="1877879"/>
          </a:xfrm>
          <a:custGeom>
            <a:avLst/>
            <a:gdLst/>
            <a:ahLst/>
            <a:cxnLst/>
            <a:rect r="r" b="b" t="t" l="l"/>
            <a:pathLst>
              <a:path h="1877879" w="1935958">
                <a:moveTo>
                  <a:pt x="0" y="0"/>
                </a:moveTo>
                <a:lnTo>
                  <a:pt x="1935958" y="0"/>
                </a:lnTo>
                <a:lnTo>
                  <a:pt x="1935958" y="1877879"/>
                </a:lnTo>
                <a:lnTo>
                  <a:pt x="0" y="1877879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9752049" y="6642045"/>
            <a:ext cx="2687483" cy="1877879"/>
          </a:xfrm>
          <a:custGeom>
            <a:avLst/>
            <a:gdLst/>
            <a:ahLst/>
            <a:cxnLst/>
            <a:rect r="r" b="b" t="t" l="l"/>
            <a:pathLst>
              <a:path h="1877879" w="2687483">
                <a:moveTo>
                  <a:pt x="0" y="0"/>
                </a:moveTo>
                <a:lnTo>
                  <a:pt x="2687483" y="0"/>
                </a:lnTo>
                <a:lnTo>
                  <a:pt x="2687483" y="1877879"/>
                </a:lnTo>
                <a:lnTo>
                  <a:pt x="0" y="1877879"/>
                </a:lnTo>
                <a:lnTo>
                  <a:pt x="0" y="0"/>
                </a:lnTo>
                <a:close/>
              </a:path>
            </a:pathLst>
          </a:custGeom>
          <a:blipFill>
            <a:blip r:embed="rId17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3808669" y="6281326"/>
            <a:ext cx="1407518" cy="2238598"/>
          </a:xfrm>
          <a:custGeom>
            <a:avLst/>
            <a:gdLst/>
            <a:ahLst/>
            <a:cxnLst/>
            <a:rect r="r" b="b" t="t" l="l"/>
            <a:pathLst>
              <a:path h="2238598" w="1407518">
                <a:moveTo>
                  <a:pt x="0" y="0"/>
                </a:moveTo>
                <a:lnTo>
                  <a:pt x="1407519" y="0"/>
                </a:lnTo>
                <a:lnTo>
                  <a:pt x="1407519" y="2238598"/>
                </a:lnTo>
                <a:lnTo>
                  <a:pt x="0" y="2238598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057522" y="4777254"/>
            <a:ext cx="1450665" cy="7110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67"/>
              </a:lnSpc>
            </a:pPr>
            <a:r>
              <a:rPr lang="en-US" sz="4047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Reduce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5629214" y="4777254"/>
            <a:ext cx="1218362" cy="7110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67"/>
              </a:lnSpc>
            </a:pPr>
            <a:r>
              <a:rPr lang="en-US" sz="4047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Reuse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9024546" y="4777254"/>
            <a:ext cx="1260973" cy="7110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67"/>
              </a:lnSpc>
            </a:pPr>
            <a:r>
              <a:rPr lang="en-US" sz="4047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Repair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1896049" y="4777254"/>
            <a:ext cx="1535485" cy="7110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67"/>
              </a:lnSpc>
            </a:pPr>
            <a:r>
              <a:rPr lang="en-US" sz="4047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Recycle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4784926" y="4777254"/>
            <a:ext cx="1445552" cy="7110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67"/>
              </a:lnSpc>
            </a:pPr>
            <a:r>
              <a:rPr lang="en-US" sz="4047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Refuse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3490813" y="8719840"/>
            <a:ext cx="1638854" cy="7110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67"/>
              </a:lnSpc>
            </a:pPr>
            <a:r>
              <a:rPr lang="en-US" sz="4047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Rethink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6808241" y="8719840"/>
            <a:ext cx="1664019" cy="7110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67"/>
              </a:lnSpc>
            </a:pPr>
            <a:r>
              <a:rPr lang="en-US" sz="4047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Compost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0560452" y="8719840"/>
            <a:ext cx="1204426" cy="7110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67"/>
              </a:lnSpc>
            </a:pPr>
            <a:r>
              <a:rPr lang="en-US" sz="4047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Share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3861389" y="8719840"/>
            <a:ext cx="1302079" cy="7110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67"/>
              </a:lnSpc>
            </a:pPr>
            <a:r>
              <a:rPr lang="en-US" sz="4047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Refill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904875"/>
            <a:ext cx="4580182" cy="9391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9"/>
              </a:lnSpc>
              <a:spcBef>
                <a:spcPct val="0"/>
              </a:spcBef>
            </a:pPr>
            <a:r>
              <a:rPr lang="en-US" sz="5399" strike="noStrike" u="none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Key Principles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2372928" y="8293119"/>
            <a:ext cx="614215" cy="1119299"/>
          </a:xfrm>
          <a:custGeom>
            <a:avLst/>
            <a:gdLst/>
            <a:ahLst/>
            <a:cxnLst/>
            <a:rect r="r" b="b" t="t" l="l"/>
            <a:pathLst>
              <a:path h="1119299" w="614215">
                <a:moveTo>
                  <a:pt x="0" y="0"/>
                </a:moveTo>
                <a:lnTo>
                  <a:pt x="614215" y="0"/>
                </a:lnTo>
                <a:lnTo>
                  <a:pt x="614215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4073033" y="8293119"/>
            <a:ext cx="669544" cy="1119299"/>
          </a:xfrm>
          <a:custGeom>
            <a:avLst/>
            <a:gdLst/>
            <a:ahLst/>
            <a:cxnLst/>
            <a:rect r="r" b="b" t="t" l="l"/>
            <a:pathLst>
              <a:path h="1119299" w="669544">
                <a:moveTo>
                  <a:pt x="0" y="0"/>
                </a:moveTo>
                <a:lnTo>
                  <a:pt x="669545" y="0"/>
                </a:lnTo>
                <a:lnTo>
                  <a:pt x="669545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5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608882" y="8451699"/>
            <a:ext cx="967979" cy="960719"/>
          </a:xfrm>
          <a:custGeom>
            <a:avLst/>
            <a:gdLst/>
            <a:ahLst/>
            <a:cxnLst/>
            <a:rect r="r" b="b" t="t" l="l"/>
            <a:pathLst>
              <a:path h="960719" w="967979">
                <a:moveTo>
                  <a:pt x="0" y="0"/>
                </a:moveTo>
                <a:lnTo>
                  <a:pt x="967979" y="0"/>
                </a:lnTo>
                <a:lnTo>
                  <a:pt x="967979" y="960719"/>
                </a:lnTo>
                <a:lnTo>
                  <a:pt x="0" y="96071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35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231210" y="8291369"/>
            <a:ext cx="711713" cy="1119299"/>
          </a:xfrm>
          <a:custGeom>
            <a:avLst/>
            <a:gdLst/>
            <a:ahLst/>
            <a:cxnLst/>
            <a:rect r="r" b="b" t="t" l="l"/>
            <a:pathLst>
              <a:path h="1119299" w="711713">
                <a:moveTo>
                  <a:pt x="0" y="0"/>
                </a:moveTo>
                <a:lnTo>
                  <a:pt x="711713" y="0"/>
                </a:lnTo>
                <a:lnTo>
                  <a:pt x="711713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alphaModFix amt="35000"/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061072" y="8291369"/>
            <a:ext cx="799790" cy="1119299"/>
          </a:xfrm>
          <a:custGeom>
            <a:avLst/>
            <a:gdLst/>
            <a:ahLst/>
            <a:cxnLst/>
            <a:rect r="r" b="b" t="t" l="l"/>
            <a:pathLst>
              <a:path h="1119299" w="799790">
                <a:moveTo>
                  <a:pt x="0" y="0"/>
                </a:moveTo>
                <a:lnTo>
                  <a:pt x="799790" y="0"/>
                </a:lnTo>
                <a:lnTo>
                  <a:pt x="799790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alphaModFix amt="35000"/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659241" y="8291369"/>
            <a:ext cx="699562" cy="1119299"/>
          </a:xfrm>
          <a:custGeom>
            <a:avLst/>
            <a:gdLst/>
            <a:ahLst/>
            <a:cxnLst/>
            <a:rect r="r" b="b" t="t" l="l"/>
            <a:pathLst>
              <a:path h="1119299" w="699562">
                <a:moveTo>
                  <a:pt x="0" y="0"/>
                </a:moveTo>
                <a:lnTo>
                  <a:pt x="699562" y="0"/>
                </a:lnTo>
                <a:lnTo>
                  <a:pt x="699562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35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1698673" y="8471728"/>
            <a:ext cx="967979" cy="938939"/>
          </a:xfrm>
          <a:custGeom>
            <a:avLst/>
            <a:gdLst/>
            <a:ahLst/>
            <a:cxnLst/>
            <a:rect r="r" b="b" t="t" l="l"/>
            <a:pathLst>
              <a:path h="938939" w="967979">
                <a:moveTo>
                  <a:pt x="0" y="0"/>
                </a:moveTo>
                <a:lnTo>
                  <a:pt x="967979" y="0"/>
                </a:lnTo>
                <a:lnTo>
                  <a:pt x="967979" y="938940"/>
                </a:lnTo>
                <a:lnTo>
                  <a:pt x="0" y="93894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alphaModFix amt="35000"/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238562" y="8471728"/>
            <a:ext cx="1343742" cy="938939"/>
          </a:xfrm>
          <a:custGeom>
            <a:avLst/>
            <a:gdLst/>
            <a:ahLst/>
            <a:cxnLst/>
            <a:rect r="r" b="b" t="t" l="l"/>
            <a:pathLst>
              <a:path h="938939" w="1343742">
                <a:moveTo>
                  <a:pt x="0" y="0"/>
                </a:moveTo>
                <a:lnTo>
                  <a:pt x="1343741" y="0"/>
                </a:lnTo>
                <a:lnTo>
                  <a:pt x="1343741" y="938940"/>
                </a:lnTo>
                <a:lnTo>
                  <a:pt x="0" y="938940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alphaModFix amt="35000"/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5266872" y="8291369"/>
            <a:ext cx="703759" cy="1119299"/>
          </a:xfrm>
          <a:custGeom>
            <a:avLst/>
            <a:gdLst/>
            <a:ahLst/>
            <a:cxnLst/>
            <a:rect r="r" b="b" t="t" l="l"/>
            <a:pathLst>
              <a:path h="1119299" w="703759">
                <a:moveTo>
                  <a:pt x="0" y="0"/>
                </a:moveTo>
                <a:lnTo>
                  <a:pt x="703759" y="0"/>
                </a:lnTo>
                <a:lnTo>
                  <a:pt x="703759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317369" y="9510626"/>
            <a:ext cx="72533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Reduce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103215" y="9510626"/>
            <a:ext cx="609181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Reuse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800881" y="9510626"/>
            <a:ext cx="630486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Repair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236632" y="9510626"/>
            <a:ext cx="76774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Recycle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8681071" y="9510626"/>
            <a:ext cx="722776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Refuse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0107944" y="9510626"/>
            <a:ext cx="819427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Rethink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766658" y="9510626"/>
            <a:ext cx="832009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Compost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3642763" y="9510626"/>
            <a:ext cx="60221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Share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5293232" y="9510626"/>
            <a:ext cx="651040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Refill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8070982" y="2560068"/>
            <a:ext cx="1926357" cy="10289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383"/>
              </a:lnSpc>
            </a:pPr>
            <a:r>
              <a:rPr lang="en-US" sz="5988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Refill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070982" y="3817523"/>
            <a:ext cx="7547770" cy="17259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19"/>
              </a:lnSpc>
            </a:pPr>
            <a:r>
              <a:rPr lang="en-US" sz="3299">
                <a:solidFill>
                  <a:srgbClr val="537C76"/>
                </a:solidFill>
                <a:latin typeface="DM Sans"/>
                <a:ea typeface="DM Sans"/>
                <a:cs typeface="DM Sans"/>
                <a:sym typeface="DM Sans"/>
              </a:rPr>
              <a:t>Choose refillable options (water bottles, cleaning supplies, toiletries) to cut down on packaging waste.</a:t>
            </a:r>
          </a:p>
        </p:txBody>
      </p:sp>
      <p:sp>
        <p:nvSpPr>
          <p:cNvPr name="Freeform 23" id="23"/>
          <p:cNvSpPr/>
          <p:nvPr/>
        </p:nvSpPr>
        <p:spPr>
          <a:xfrm flipH="false" flipV="false" rot="0">
            <a:off x="5643519" y="2703593"/>
            <a:ext cx="2069821" cy="3291962"/>
          </a:xfrm>
          <a:custGeom>
            <a:avLst/>
            <a:gdLst/>
            <a:ahLst/>
            <a:cxnLst/>
            <a:rect r="r" b="b" t="t" l="l"/>
            <a:pathLst>
              <a:path h="3291962" w="2069821">
                <a:moveTo>
                  <a:pt x="0" y="0"/>
                </a:moveTo>
                <a:lnTo>
                  <a:pt x="2069821" y="0"/>
                </a:lnTo>
                <a:lnTo>
                  <a:pt x="2069821" y="3291962"/>
                </a:lnTo>
                <a:lnTo>
                  <a:pt x="0" y="3291962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904875"/>
            <a:ext cx="4580182" cy="9391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9"/>
              </a:lnSpc>
              <a:spcBef>
                <a:spcPct val="0"/>
              </a:spcBef>
            </a:pPr>
            <a:r>
              <a:rPr lang="en-US" sz="5399" strike="noStrike" u="none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Key Principles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2372928" y="8293119"/>
            <a:ext cx="614215" cy="1119299"/>
          </a:xfrm>
          <a:custGeom>
            <a:avLst/>
            <a:gdLst/>
            <a:ahLst/>
            <a:cxnLst/>
            <a:rect r="r" b="b" t="t" l="l"/>
            <a:pathLst>
              <a:path h="1119299" w="614215">
                <a:moveTo>
                  <a:pt x="0" y="0"/>
                </a:moveTo>
                <a:lnTo>
                  <a:pt x="614215" y="0"/>
                </a:lnTo>
                <a:lnTo>
                  <a:pt x="614215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073033" y="8293119"/>
            <a:ext cx="669544" cy="1119299"/>
          </a:xfrm>
          <a:custGeom>
            <a:avLst/>
            <a:gdLst/>
            <a:ahLst/>
            <a:cxnLst/>
            <a:rect r="r" b="b" t="t" l="l"/>
            <a:pathLst>
              <a:path h="1119299" w="669544">
                <a:moveTo>
                  <a:pt x="0" y="0"/>
                </a:moveTo>
                <a:lnTo>
                  <a:pt x="669545" y="0"/>
                </a:lnTo>
                <a:lnTo>
                  <a:pt x="669545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5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608882" y="8451699"/>
            <a:ext cx="967979" cy="960719"/>
          </a:xfrm>
          <a:custGeom>
            <a:avLst/>
            <a:gdLst/>
            <a:ahLst/>
            <a:cxnLst/>
            <a:rect r="r" b="b" t="t" l="l"/>
            <a:pathLst>
              <a:path h="960719" w="967979">
                <a:moveTo>
                  <a:pt x="0" y="0"/>
                </a:moveTo>
                <a:lnTo>
                  <a:pt x="967979" y="0"/>
                </a:lnTo>
                <a:lnTo>
                  <a:pt x="967979" y="960719"/>
                </a:lnTo>
                <a:lnTo>
                  <a:pt x="0" y="96071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35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231210" y="8291369"/>
            <a:ext cx="711713" cy="1119299"/>
          </a:xfrm>
          <a:custGeom>
            <a:avLst/>
            <a:gdLst/>
            <a:ahLst/>
            <a:cxnLst/>
            <a:rect r="r" b="b" t="t" l="l"/>
            <a:pathLst>
              <a:path h="1119299" w="711713">
                <a:moveTo>
                  <a:pt x="0" y="0"/>
                </a:moveTo>
                <a:lnTo>
                  <a:pt x="711713" y="0"/>
                </a:lnTo>
                <a:lnTo>
                  <a:pt x="711713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alphaModFix amt="35000"/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061072" y="8291369"/>
            <a:ext cx="799790" cy="1119299"/>
          </a:xfrm>
          <a:custGeom>
            <a:avLst/>
            <a:gdLst/>
            <a:ahLst/>
            <a:cxnLst/>
            <a:rect r="r" b="b" t="t" l="l"/>
            <a:pathLst>
              <a:path h="1119299" w="799790">
                <a:moveTo>
                  <a:pt x="0" y="0"/>
                </a:moveTo>
                <a:lnTo>
                  <a:pt x="799790" y="0"/>
                </a:lnTo>
                <a:lnTo>
                  <a:pt x="799790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alphaModFix amt="35000"/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659241" y="8291369"/>
            <a:ext cx="699562" cy="1119299"/>
          </a:xfrm>
          <a:custGeom>
            <a:avLst/>
            <a:gdLst/>
            <a:ahLst/>
            <a:cxnLst/>
            <a:rect r="r" b="b" t="t" l="l"/>
            <a:pathLst>
              <a:path h="1119299" w="699562">
                <a:moveTo>
                  <a:pt x="0" y="0"/>
                </a:moveTo>
                <a:lnTo>
                  <a:pt x="699562" y="0"/>
                </a:lnTo>
                <a:lnTo>
                  <a:pt x="699562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35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1698673" y="8471728"/>
            <a:ext cx="967979" cy="938939"/>
          </a:xfrm>
          <a:custGeom>
            <a:avLst/>
            <a:gdLst/>
            <a:ahLst/>
            <a:cxnLst/>
            <a:rect r="r" b="b" t="t" l="l"/>
            <a:pathLst>
              <a:path h="938939" w="967979">
                <a:moveTo>
                  <a:pt x="0" y="0"/>
                </a:moveTo>
                <a:lnTo>
                  <a:pt x="967979" y="0"/>
                </a:lnTo>
                <a:lnTo>
                  <a:pt x="967979" y="938940"/>
                </a:lnTo>
                <a:lnTo>
                  <a:pt x="0" y="93894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alphaModFix amt="35000"/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238562" y="8471728"/>
            <a:ext cx="1343742" cy="938939"/>
          </a:xfrm>
          <a:custGeom>
            <a:avLst/>
            <a:gdLst/>
            <a:ahLst/>
            <a:cxnLst/>
            <a:rect r="r" b="b" t="t" l="l"/>
            <a:pathLst>
              <a:path h="938939" w="1343742">
                <a:moveTo>
                  <a:pt x="0" y="0"/>
                </a:moveTo>
                <a:lnTo>
                  <a:pt x="1343741" y="0"/>
                </a:lnTo>
                <a:lnTo>
                  <a:pt x="1343741" y="938940"/>
                </a:lnTo>
                <a:lnTo>
                  <a:pt x="0" y="938940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alphaModFix amt="35000"/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5266872" y="8291369"/>
            <a:ext cx="703759" cy="1119299"/>
          </a:xfrm>
          <a:custGeom>
            <a:avLst/>
            <a:gdLst/>
            <a:ahLst/>
            <a:cxnLst/>
            <a:rect r="r" b="b" t="t" l="l"/>
            <a:pathLst>
              <a:path h="1119299" w="703759">
                <a:moveTo>
                  <a:pt x="0" y="0"/>
                </a:moveTo>
                <a:lnTo>
                  <a:pt x="703759" y="0"/>
                </a:lnTo>
                <a:lnTo>
                  <a:pt x="703759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alphaModFix amt="35000"/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317369" y="9510626"/>
            <a:ext cx="72533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Reduce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103215" y="9510626"/>
            <a:ext cx="609181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Reuse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800881" y="9510626"/>
            <a:ext cx="630486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Repair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236632" y="9510626"/>
            <a:ext cx="76774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Recycle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8681071" y="9510626"/>
            <a:ext cx="722776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Refuse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0107944" y="9510626"/>
            <a:ext cx="819427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Rethink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766658" y="9510626"/>
            <a:ext cx="832009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Compost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3642763" y="9510626"/>
            <a:ext cx="60221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Share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5293232" y="9510626"/>
            <a:ext cx="651040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Refill</a:t>
            </a:r>
          </a:p>
        </p:txBody>
      </p:sp>
      <p:sp>
        <p:nvSpPr>
          <p:cNvPr name="Freeform 21" id="21"/>
          <p:cNvSpPr/>
          <p:nvPr/>
        </p:nvSpPr>
        <p:spPr>
          <a:xfrm flipH="false" flipV="false" rot="0">
            <a:off x="5769792" y="2683893"/>
            <a:ext cx="1817275" cy="3311662"/>
          </a:xfrm>
          <a:custGeom>
            <a:avLst/>
            <a:gdLst/>
            <a:ahLst/>
            <a:cxnLst/>
            <a:rect r="r" b="b" t="t" l="l"/>
            <a:pathLst>
              <a:path h="3311662" w="1817275">
                <a:moveTo>
                  <a:pt x="0" y="0"/>
                </a:moveTo>
                <a:lnTo>
                  <a:pt x="1817275" y="0"/>
                </a:lnTo>
                <a:lnTo>
                  <a:pt x="1817275" y="3311662"/>
                </a:lnTo>
                <a:lnTo>
                  <a:pt x="0" y="331166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8070982" y="2560068"/>
            <a:ext cx="2146102" cy="10289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383"/>
              </a:lnSpc>
            </a:pPr>
            <a:r>
              <a:rPr lang="en-US" sz="5988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Reduce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8070982" y="3817523"/>
            <a:ext cx="7547770" cy="5638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19"/>
              </a:lnSpc>
            </a:pPr>
            <a:r>
              <a:rPr lang="en-US" sz="3299">
                <a:solidFill>
                  <a:srgbClr val="537C76"/>
                </a:solidFill>
                <a:latin typeface="DM Sans"/>
                <a:ea typeface="DM Sans"/>
                <a:cs typeface="DM Sans"/>
                <a:sym typeface="DM Sans"/>
              </a:rPr>
              <a:t>Minimise waste by consuming less.</a:t>
            </a:r>
          </a:p>
        </p:txBody>
      </p:sp>
    </p:spTree>
  </p:cSld>
  <p:clrMapOvr>
    <a:masterClrMapping/>
  </p:clrMapOvr>
  <p:transition spd="fast">
    <p:fade/>
  </p:transition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904875"/>
            <a:ext cx="4580182" cy="9391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9"/>
              </a:lnSpc>
              <a:spcBef>
                <a:spcPct val="0"/>
              </a:spcBef>
            </a:pPr>
            <a:r>
              <a:rPr lang="en-US" sz="5399" strike="noStrike" u="none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Key Principles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2372928" y="8293119"/>
            <a:ext cx="614215" cy="1119299"/>
          </a:xfrm>
          <a:custGeom>
            <a:avLst/>
            <a:gdLst/>
            <a:ahLst/>
            <a:cxnLst/>
            <a:rect r="r" b="b" t="t" l="l"/>
            <a:pathLst>
              <a:path h="1119299" w="614215">
                <a:moveTo>
                  <a:pt x="0" y="0"/>
                </a:moveTo>
                <a:lnTo>
                  <a:pt x="614215" y="0"/>
                </a:lnTo>
                <a:lnTo>
                  <a:pt x="614215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4073033" y="8293119"/>
            <a:ext cx="669544" cy="1119299"/>
          </a:xfrm>
          <a:custGeom>
            <a:avLst/>
            <a:gdLst/>
            <a:ahLst/>
            <a:cxnLst/>
            <a:rect r="r" b="b" t="t" l="l"/>
            <a:pathLst>
              <a:path h="1119299" w="669544">
                <a:moveTo>
                  <a:pt x="0" y="0"/>
                </a:moveTo>
                <a:lnTo>
                  <a:pt x="669545" y="0"/>
                </a:lnTo>
                <a:lnTo>
                  <a:pt x="669545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608882" y="8451699"/>
            <a:ext cx="967979" cy="960719"/>
          </a:xfrm>
          <a:custGeom>
            <a:avLst/>
            <a:gdLst/>
            <a:ahLst/>
            <a:cxnLst/>
            <a:rect r="r" b="b" t="t" l="l"/>
            <a:pathLst>
              <a:path h="960719" w="967979">
                <a:moveTo>
                  <a:pt x="0" y="0"/>
                </a:moveTo>
                <a:lnTo>
                  <a:pt x="967979" y="0"/>
                </a:lnTo>
                <a:lnTo>
                  <a:pt x="967979" y="960719"/>
                </a:lnTo>
                <a:lnTo>
                  <a:pt x="0" y="96071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35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231210" y="8291369"/>
            <a:ext cx="711713" cy="1119299"/>
          </a:xfrm>
          <a:custGeom>
            <a:avLst/>
            <a:gdLst/>
            <a:ahLst/>
            <a:cxnLst/>
            <a:rect r="r" b="b" t="t" l="l"/>
            <a:pathLst>
              <a:path h="1119299" w="711713">
                <a:moveTo>
                  <a:pt x="0" y="0"/>
                </a:moveTo>
                <a:lnTo>
                  <a:pt x="711713" y="0"/>
                </a:lnTo>
                <a:lnTo>
                  <a:pt x="711713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alphaModFix amt="35000"/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061072" y="8291369"/>
            <a:ext cx="799790" cy="1119299"/>
          </a:xfrm>
          <a:custGeom>
            <a:avLst/>
            <a:gdLst/>
            <a:ahLst/>
            <a:cxnLst/>
            <a:rect r="r" b="b" t="t" l="l"/>
            <a:pathLst>
              <a:path h="1119299" w="799790">
                <a:moveTo>
                  <a:pt x="0" y="0"/>
                </a:moveTo>
                <a:lnTo>
                  <a:pt x="799790" y="0"/>
                </a:lnTo>
                <a:lnTo>
                  <a:pt x="799790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alphaModFix amt="35000"/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659241" y="8291369"/>
            <a:ext cx="699562" cy="1119299"/>
          </a:xfrm>
          <a:custGeom>
            <a:avLst/>
            <a:gdLst/>
            <a:ahLst/>
            <a:cxnLst/>
            <a:rect r="r" b="b" t="t" l="l"/>
            <a:pathLst>
              <a:path h="1119299" w="699562">
                <a:moveTo>
                  <a:pt x="0" y="0"/>
                </a:moveTo>
                <a:lnTo>
                  <a:pt x="699562" y="0"/>
                </a:lnTo>
                <a:lnTo>
                  <a:pt x="699562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35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1698673" y="8471728"/>
            <a:ext cx="967979" cy="938939"/>
          </a:xfrm>
          <a:custGeom>
            <a:avLst/>
            <a:gdLst/>
            <a:ahLst/>
            <a:cxnLst/>
            <a:rect r="r" b="b" t="t" l="l"/>
            <a:pathLst>
              <a:path h="938939" w="967979">
                <a:moveTo>
                  <a:pt x="0" y="0"/>
                </a:moveTo>
                <a:lnTo>
                  <a:pt x="967979" y="0"/>
                </a:lnTo>
                <a:lnTo>
                  <a:pt x="967979" y="938940"/>
                </a:lnTo>
                <a:lnTo>
                  <a:pt x="0" y="93894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alphaModFix amt="35000"/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238562" y="8471728"/>
            <a:ext cx="1343742" cy="938939"/>
          </a:xfrm>
          <a:custGeom>
            <a:avLst/>
            <a:gdLst/>
            <a:ahLst/>
            <a:cxnLst/>
            <a:rect r="r" b="b" t="t" l="l"/>
            <a:pathLst>
              <a:path h="938939" w="1343742">
                <a:moveTo>
                  <a:pt x="0" y="0"/>
                </a:moveTo>
                <a:lnTo>
                  <a:pt x="1343741" y="0"/>
                </a:lnTo>
                <a:lnTo>
                  <a:pt x="1343741" y="938940"/>
                </a:lnTo>
                <a:lnTo>
                  <a:pt x="0" y="938940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alphaModFix amt="35000"/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5266872" y="8291369"/>
            <a:ext cx="703759" cy="1119299"/>
          </a:xfrm>
          <a:custGeom>
            <a:avLst/>
            <a:gdLst/>
            <a:ahLst/>
            <a:cxnLst/>
            <a:rect r="r" b="b" t="t" l="l"/>
            <a:pathLst>
              <a:path h="1119299" w="703759">
                <a:moveTo>
                  <a:pt x="0" y="0"/>
                </a:moveTo>
                <a:lnTo>
                  <a:pt x="703759" y="0"/>
                </a:lnTo>
                <a:lnTo>
                  <a:pt x="703759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alphaModFix amt="35000"/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317369" y="9510626"/>
            <a:ext cx="72533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Reduce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103215" y="9510626"/>
            <a:ext cx="609181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Reuse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800881" y="9510626"/>
            <a:ext cx="630486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Repair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236632" y="9510626"/>
            <a:ext cx="76774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Recycle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8681071" y="9510626"/>
            <a:ext cx="722776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Refuse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0107944" y="9510626"/>
            <a:ext cx="819427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Rethink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766658" y="9510626"/>
            <a:ext cx="832009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Compost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3642763" y="9510626"/>
            <a:ext cx="60221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Share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5293232" y="9510626"/>
            <a:ext cx="651040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Refill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8070982" y="2560068"/>
            <a:ext cx="1802383" cy="10289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383"/>
              </a:lnSpc>
            </a:pPr>
            <a:r>
              <a:rPr lang="en-US" sz="5988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Reuse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070982" y="3817523"/>
            <a:ext cx="7547770" cy="11449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19"/>
              </a:lnSpc>
            </a:pPr>
            <a:r>
              <a:rPr lang="en-US" sz="3299">
                <a:solidFill>
                  <a:srgbClr val="537C76"/>
                </a:solidFill>
                <a:latin typeface="DM Sans"/>
                <a:ea typeface="DM Sans"/>
                <a:cs typeface="DM Sans"/>
                <a:sym typeface="DM Sans"/>
              </a:rPr>
              <a:t>Extend the life of products through reusing and repurposing.</a:t>
            </a:r>
          </a:p>
        </p:txBody>
      </p:sp>
      <p:sp>
        <p:nvSpPr>
          <p:cNvPr name="Freeform 23" id="23"/>
          <p:cNvSpPr/>
          <p:nvPr/>
        </p:nvSpPr>
        <p:spPr>
          <a:xfrm flipH="false" flipV="false" rot="0">
            <a:off x="5687941" y="2683893"/>
            <a:ext cx="1980976" cy="3311662"/>
          </a:xfrm>
          <a:custGeom>
            <a:avLst/>
            <a:gdLst/>
            <a:ahLst/>
            <a:cxnLst/>
            <a:rect r="r" b="b" t="t" l="l"/>
            <a:pathLst>
              <a:path h="3311662" w="1980976">
                <a:moveTo>
                  <a:pt x="0" y="0"/>
                </a:moveTo>
                <a:lnTo>
                  <a:pt x="1980976" y="0"/>
                </a:lnTo>
                <a:lnTo>
                  <a:pt x="1980976" y="3311662"/>
                </a:lnTo>
                <a:lnTo>
                  <a:pt x="0" y="331166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904875"/>
            <a:ext cx="4580182" cy="9391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9"/>
              </a:lnSpc>
              <a:spcBef>
                <a:spcPct val="0"/>
              </a:spcBef>
            </a:pPr>
            <a:r>
              <a:rPr lang="en-US" sz="5399" strike="noStrike" u="none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Key Principles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2372928" y="8293119"/>
            <a:ext cx="614215" cy="1119299"/>
          </a:xfrm>
          <a:custGeom>
            <a:avLst/>
            <a:gdLst/>
            <a:ahLst/>
            <a:cxnLst/>
            <a:rect r="r" b="b" t="t" l="l"/>
            <a:pathLst>
              <a:path h="1119299" w="614215">
                <a:moveTo>
                  <a:pt x="0" y="0"/>
                </a:moveTo>
                <a:lnTo>
                  <a:pt x="614215" y="0"/>
                </a:lnTo>
                <a:lnTo>
                  <a:pt x="614215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4073033" y="8293119"/>
            <a:ext cx="669544" cy="1119299"/>
          </a:xfrm>
          <a:custGeom>
            <a:avLst/>
            <a:gdLst/>
            <a:ahLst/>
            <a:cxnLst/>
            <a:rect r="r" b="b" t="t" l="l"/>
            <a:pathLst>
              <a:path h="1119299" w="669544">
                <a:moveTo>
                  <a:pt x="0" y="0"/>
                </a:moveTo>
                <a:lnTo>
                  <a:pt x="669545" y="0"/>
                </a:lnTo>
                <a:lnTo>
                  <a:pt x="669545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5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608882" y="8451699"/>
            <a:ext cx="967979" cy="960719"/>
          </a:xfrm>
          <a:custGeom>
            <a:avLst/>
            <a:gdLst/>
            <a:ahLst/>
            <a:cxnLst/>
            <a:rect r="r" b="b" t="t" l="l"/>
            <a:pathLst>
              <a:path h="960719" w="967979">
                <a:moveTo>
                  <a:pt x="0" y="0"/>
                </a:moveTo>
                <a:lnTo>
                  <a:pt x="967979" y="0"/>
                </a:lnTo>
                <a:lnTo>
                  <a:pt x="967979" y="960719"/>
                </a:lnTo>
                <a:lnTo>
                  <a:pt x="0" y="96071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231210" y="8291369"/>
            <a:ext cx="711713" cy="1119299"/>
          </a:xfrm>
          <a:custGeom>
            <a:avLst/>
            <a:gdLst/>
            <a:ahLst/>
            <a:cxnLst/>
            <a:rect r="r" b="b" t="t" l="l"/>
            <a:pathLst>
              <a:path h="1119299" w="711713">
                <a:moveTo>
                  <a:pt x="0" y="0"/>
                </a:moveTo>
                <a:lnTo>
                  <a:pt x="711713" y="0"/>
                </a:lnTo>
                <a:lnTo>
                  <a:pt x="711713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alphaModFix amt="35000"/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061072" y="8291369"/>
            <a:ext cx="799790" cy="1119299"/>
          </a:xfrm>
          <a:custGeom>
            <a:avLst/>
            <a:gdLst/>
            <a:ahLst/>
            <a:cxnLst/>
            <a:rect r="r" b="b" t="t" l="l"/>
            <a:pathLst>
              <a:path h="1119299" w="799790">
                <a:moveTo>
                  <a:pt x="0" y="0"/>
                </a:moveTo>
                <a:lnTo>
                  <a:pt x="799790" y="0"/>
                </a:lnTo>
                <a:lnTo>
                  <a:pt x="799790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alphaModFix amt="35000"/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659241" y="8291369"/>
            <a:ext cx="699562" cy="1119299"/>
          </a:xfrm>
          <a:custGeom>
            <a:avLst/>
            <a:gdLst/>
            <a:ahLst/>
            <a:cxnLst/>
            <a:rect r="r" b="b" t="t" l="l"/>
            <a:pathLst>
              <a:path h="1119299" w="699562">
                <a:moveTo>
                  <a:pt x="0" y="0"/>
                </a:moveTo>
                <a:lnTo>
                  <a:pt x="699562" y="0"/>
                </a:lnTo>
                <a:lnTo>
                  <a:pt x="699562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35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1698673" y="8471728"/>
            <a:ext cx="967979" cy="938939"/>
          </a:xfrm>
          <a:custGeom>
            <a:avLst/>
            <a:gdLst/>
            <a:ahLst/>
            <a:cxnLst/>
            <a:rect r="r" b="b" t="t" l="l"/>
            <a:pathLst>
              <a:path h="938939" w="967979">
                <a:moveTo>
                  <a:pt x="0" y="0"/>
                </a:moveTo>
                <a:lnTo>
                  <a:pt x="967979" y="0"/>
                </a:lnTo>
                <a:lnTo>
                  <a:pt x="967979" y="938940"/>
                </a:lnTo>
                <a:lnTo>
                  <a:pt x="0" y="93894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alphaModFix amt="35000"/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238562" y="8471728"/>
            <a:ext cx="1343742" cy="938939"/>
          </a:xfrm>
          <a:custGeom>
            <a:avLst/>
            <a:gdLst/>
            <a:ahLst/>
            <a:cxnLst/>
            <a:rect r="r" b="b" t="t" l="l"/>
            <a:pathLst>
              <a:path h="938939" w="1343742">
                <a:moveTo>
                  <a:pt x="0" y="0"/>
                </a:moveTo>
                <a:lnTo>
                  <a:pt x="1343741" y="0"/>
                </a:lnTo>
                <a:lnTo>
                  <a:pt x="1343741" y="938940"/>
                </a:lnTo>
                <a:lnTo>
                  <a:pt x="0" y="938940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alphaModFix amt="35000"/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5266872" y="8291369"/>
            <a:ext cx="703759" cy="1119299"/>
          </a:xfrm>
          <a:custGeom>
            <a:avLst/>
            <a:gdLst/>
            <a:ahLst/>
            <a:cxnLst/>
            <a:rect r="r" b="b" t="t" l="l"/>
            <a:pathLst>
              <a:path h="1119299" w="703759">
                <a:moveTo>
                  <a:pt x="0" y="0"/>
                </a:moveTo>
                <a:lnTo>
                  <a:pt x="703759" y="0"/>
                </a:lnTo>
                <a:lnTo>
                  <a:pt x="703759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alphaModFix amt="35000"/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317369" y="9510626"/>
            <a:ext cx="72533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Reduce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103215" y="9510626"/>
            <a:ext cx="609181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Reuse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800881" y="9510626"/>
            <a:ext cx="630486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Repair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236632" y="9510626"/>
            <a:ext cx="76774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Recycle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8681071" y="9510626"/>
            <a:ext cx="722776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Refuse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0107944" y="9510626"/>
            <a:ext cx="819427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Rethink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766658" y="9510626"/>
            <a:ext cx="832009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Compost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3642763" y="9510626"/>
            <a:ext cx="60221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Share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5293232" y="9510626"/>
            <a:ext cx="651040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Refill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8070982" y="2560068"/>
            <a:ext cx="1865486" cy="10289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383"/>
              </a:lnSpc>
            </a:pPr>
            <a:r>
              <a:rPr lang="en-US" sz="5988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Repair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070982" y="3817523"/>
            <a:ext cx="7547770" cy="17259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19"/>
              </a:lnSpc>
            </a:pPr>
            <a:r>
              <a:rPr lang="en-US" sz="3299">
                <a:solidFill>
                  <a:srgbClr val="537C76"/>
                </a:solidFill>
                <a:latin typeface="DM Sans"/>
                <a:ea typeface="DM Sans"/>
                <a:cs typeface="DM Sans"/>
                <a:sym typeface="DM Sans"/>
              </a:rPr>
              <a:t>Fix broken items like clothes, electronics, or furniture instead of replacing them.</a:t>
            </a:r>
          </a:p>
        </p:txBody>
      </p:sp>
      <p:sp>
        <p:nvSpPr>
          <p:cNvPr name="Freeform 23" id="23"/>
          <p:cNvSpPr/>
          <p:nvPr/>
        </p:nvSpPr>
        <p:spPr>
          <a:xfrm flipH="false" flipV="false" rot="0">
            <a:off x="5096253" y="3003040"/>
            <a:ext cx="2717623" cy="2697240"/>
          </a:xfrm>
          <a:custGeom>
            <a:avLst/>
            <a:gdLst/>
            <a:ahLst/>
            <a:cxnLst/>
            <a:rect r="r" b="b" t="t" l="l"/>
            <a:pathLst>
              <a:path h="2697240" w="2717623">
                <a:moveTo>
                  <a:pt x="0" y="0"/>
                </a:moveTo>
                <a:lnTo>
                  <a:pt x="2717622" y="0"/>
                </a:lnTo>
                <a:lnTo>
                  <a:pt x="2717622" y="2697240"/>
                </a:lnTo>
                <a:lnTo>
                  <a:pt x="0" y="269724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904875"/>
            <a:ext cx="4580182" cy="9391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9"/>
              </a:lnSpc>
              <a:spcBef>
                <a:spcPct val="0"/>
              </a:spcBef>
            </a:pPr>
            <a:r>
              <a:rPr lang="en-US" sz="5399" strike="noStrike" u="none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Key Principles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2372928" y="8293119"/>
            <a:ext cx="614215" cy="1119299"/>
          </a:xfrm>
          <a:custGeom>
            <a:avLst/>
            <a:gdLst/>
            <a:ahLst/>
            <a:cxnLst/>
            <a:rect r="r" b="b" t="t" l="l"/>
            <a:pathLst>
              <a:path h="1119299" w="614215">
                <a:moveTo>
                  <a:pt x="0" y="0"/>
                </a:moveTo>
                <a:lnTo>
                  <a:pt x="614215" y="0"/>
                </a:lnTo>
                <a:lnTo>
                  <a:pt x="614215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4073033" y="8293119"/>
            <a:ext cx="669544" cy="1119299"/>
          </a:xfrm>
          <a:custGeom>
            <a:avLst/>
            <a:gdLst/>
            <a:ahLst/>
            <a:cxnLst/>
            <a:rect r="r" b="b" t="t" l="l"/>
            <a:pathLst>
              <a:path h="1119299" w="669544">
                <a:moveTo>
                  <a:pt x="0" y="0"/>
                </a:moveTo>
                <a:lnTo>
                  <a:pt x="669545" y="0"/>
                </a:lnTo>
                <a:lnTo>
                  <a:pt x="669545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5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608882" y="8451699"/>
            <a:ext cx="967979" cy="960719"/>
          </a:xfrm>
          <a:custGeom>
            <a:avLst/>
            <a:gdLst/>
            <a:ahLst/>
            <a:cxnLst/>
            <a:rect r="r" b="b" t="t" l="l"/>
            <a:pathLst>
              <a:path h="960719" w="967979">
                <a:moveTo>
                  <a:pt x="0" y="0"/>
                </a:moveTo>
                <a:lnTo>
                  <a:pt x="967979" y="0"/>
                </a:lnTo>
                <a:lnTo>
                  <a:pt x="967979" y="960719"/>
                </a:lnTo>
                <a:lnTo>
                  <a:pt x="0" y="96071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35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231210" y="8291369"/>
            <a:ext cx="711713" cy="1119299"/>
          </a:xfrm>
          <a:custGeom>
            <a:avLst/>
            <a:gdLst/>
            <a:ahLst/>
            <a:cxnLst/>
            <a:rect r="r" b="b" t="t" l="l"/>
            <a:pathLst>
              <a:path h="1119299" w="711713">
                <a:moveTo>
                  <a:pt x="0" y="0"/>
                </a:moveTo>
                <a:lnTo>
                  <a:pt x="711713" y="0"/>
                </a:lnTo>
                <a:lnTo>
                  <a:pt x="711713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061072" y="8291369"/>
            <a:ext cx="799790" cy="1119299"/>
          </a:xfrm>
          <a:custGeom>
            <a:avLst/>
            <a:gdLst/>
            <a:ahLst/>
            <a:cxnLst/>
            <a:rect r="r" b="b" t="t" l="l"/>
            <a:pathLst>
              <a:path h="1119299" w="799790">
                <a:moveTo>
                  <a:pt x="0" y="0"/>
                </a:moveTo>
                <a:lnTo>
                  <a:pt x="799790" y="0"/>
                </a:lnTo>
                <a:lnTo>
                  <a:pt x="799790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alphaModFix amt="35000"/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659241" y="8291369"/>
            <a:ext cx="699562" cy="1119299"/>
          </a:xfrm>
          <a:custGeom>
            <a:avLst/>
            <a:gdLst/>
            <a:ahLst/>
            <a:cxnLst/>
            <a:rect r="r" b="b" t="t" l="l"/>
            <a:pathLst>
              <a:path h="1119299" w="699562">
                <a:moveTo>
                  <a:pt x="0" y="0"/>
                </a:moveTo>
                <a:lnTo>
                  <a:pt x="699562" y="0"/>
                </a:lnTo>
                <a:lnTo>
                  <a:pt x="699562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35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1698673" y="8471728"/>
            <a:ext cx="967979" cy="938939"/>
          </a:xfrm>
          <a:custGeom>
            <a:avLst/>
            <a:gdLst/>
            <a:ahLst/>
            <a:cxnLst/>
            <a:rect r="r" b="b" t="t" l="l"/>
            <a:pathLst>
              <a:path h="938939" w="967979">
                <a:moveTo>
                  <a:pt x="0" y="0"/>
                </a:moveTo>
                <a:lnTo>
                  <a:pt x="967979" y="0"/>
                </a:lnTo>
                <a:lnTo>
                  <a:pt x="967979" y="938940"/>
                </a:lnTo>
                <a:lnTo>
                  <a:pt x="0" y="93894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alphaModFix amt="35000"/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238562" y="8471728"/>
            <a:ext cx="1343742" cy="938939"/>
          </a:xfrm>
          <a:custGeom>
            <a:avLst/>
            <a:gdLst/>
            <a:ahLst/>
            <a:cxnLst/>
            <a:rect r="r" b="b" t="t" l="l"/>
            <a:pathLst>
              <a:path h="938939" w="1343742">
                <a:moveTo>
                  <a:pt x="0" y="0"/>
                </a:moveTo>
                <a:lnTo>
                  <a:pt x="1343741" y="0"/>
                </a:lnTo>
                <a:lnTo>
                  <a:pt x="1343741" y="938940"/>
                </a:lnTo>
                <a:lnTo>
                  <a:pt x="0" y="938940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alphaModFix amt="35000"/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5266872" y="8291369"/>
            <a:ext cx="703759" cy="1119299"/>
          </a:xfrm>
          <a:custGeom>
            <a:avLst/>
            <a:gdLst/>
            <a:ahLst/>
            <a:cxnLst/>
            <a:rect r="r" b="b" t="t" l="l"/>
            <a:pathLst>
              <a:path h="1119299" w="703759">
                <a:moveTo>
                  <a:pt x="0" y="0"/>
                </a:moveTo>
                <a:lnTo>
                  <a:pt x="703759" y="0"/>
                </a:lnTo>
                <a:lnTo>
                  <a:pt x="703759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alphaModFix amt="35000"/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317369" y="9510626"/>
            <a:ext cx="72533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Reduce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103215" y="9510626"/>
            <a:ext cx="609181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Reuse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800881" y="9510626"/>
            <a:ext cx="630486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Repair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236632" y="9510626"/>
            <a:ext cx="76774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Recycle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8681071" y="9510626"/>
            <a:ext cx="722776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Refuse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0107944" y="9510626"/>
            <a:ext cx="819427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Rethink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766658" y="9510626"/>
            <a:ext cx="832009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Compost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3642763" y="9510626"/>
            <a:ext cx="60221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Share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5293232" y="9510626"/>
            <a:ext cx="651040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Refill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8070982" y="2560068"/>
            <a:ext cx="2271564" cy="10289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383"/>
              </a:lnSpc>
            </a:pPr>
            <a:r>
              <a:rPr lang="en-US" sz="5988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Recycle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070982" y="3817523"/>
            <a:ext cx="7547770" cy="11449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19"/>
              </a:lnSpc>
            </a:pPr>
            <a:r>
              <a:rPr lang="en-US" sz="3299">
                <a:solidFill>
                  <a:srgbClr val="537C76"/>
                </a:solidFill>
                <a:latin typeface="DM Sans"/>
                <a:ea typeface="DM Sans"/>
                <a:cs typeface="DM Sans"/>
                <a:sym typeface="DM Sans"/>
              </a:rPr>
              <a:t>Transform waste into new resources and materials.</a:t>
            </a:r>
          </a:p>
        </p:txBody>
      </p:sp>
      <p:sp>
        <p:nvSpPr>
          <p:cNvPr name="Freeform 23" id="23"/>
          <p:cNvSpPr/>
          <p:nvPr/>
        </p:nvSpPr>
        <p:spPr>
          <a:xfrm flipH="false" flipV="false" rot="0">
            <a:off x="5625559" y="2683893"/>
            <a:ext cx="2105740" cy="3311662"/>
          </a:xfrm>
          <a:custGeom>
            <a:avLst/>
            <a:gdLst/>
            <a:ahLst/>
            <a:cxnLst/>
            <a:rect r="r" b="b" t="t" l="l"/>
            <a:pathLst>
              <a:path h="3311662" w="2105740">
                <a:moveTo>
                  <a:pt x="0" y="0"/>
                </a:moveTo>
                <a:lnTo>
                  <a:pt x="2105740" y="0"/>
                </a:lnTo>
                <a:lnTo>
                  <a:pt x="2105740" y="3311662"/>
                </a:lnTo>
                <a:lnTo>
                  <a:pt x="0" y="331166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904875"/>
            <a:ext cx="4580182" cy="9391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9"/>
              </a:lnSpc>
              <a:spcBef>
                <a:spcPct val="0"/>
              </a:spcBef>
            </a:pPr>
            <a:r>
              <a:rPr lang="en-US" sz="5399" strike="noStrike" u="none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Key Principles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2372928" y="8293119"/>
            <a:ext cx="614215" cy="1119299"/>
          </a:xfrm>
          <a:custGeom>
            <a:avLst/>
            <a:gdLst/>
            <a:ahLst/>
            <a:cxnLst/>
            <a:rect r="r" b="b" t="t" l="l"/>
            <a:pathLst>
              <a:path h="1119299" w="614215">
                <a:moveTo>
                  <a:pt x="0" y="0"/>
                </a:moveTo>
                <a:lnTo>
                  <a:pt x="614215" y="0"/>
                </a:lnTo>
                <a:lnTo>
                  <a:pt x="614215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4073033" y="8293119"/>
            <a:ext cx="669544" cy="1119299"/>
          </a:xfrm>
          <a:custGeom>
            <a:avLst/>
            <a:gdLst/>
            <a:ahLst/>
            <a:cxnLst/>
            <a:rect r="r" b="b" t="t" l="l"/>
            <a:pathLst>
              <a:path h="1119299" w="669544">
                <a:moveTo>
                  <a:pt x="0" y="0"/>
                </a:moveTo>
                <a:lnTo>
                  <a:pt x="669545" y="0"/>
                </a:lnTo>
                <a:lnTo>
                  <a:pt x="669545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5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608882" y="8451699"/>
            <a:ext cx="967979" cy="960719"/>
          </a:xfrm>
          <a:custGeom>
            <a:avLst/>
            <a:gdLst/>
            <a:ahLst/>
            <a:cxnLst/>
            <a:rect r="r" b="b" t="t" l="l"/>
            <a:pathLst>
              <a:path h="960719" w="967979">
                <a:moveTo>
                  <a:pt x="0" y="0"/>
                </a:moveTo>
                <a:lnTo>
                  <a:pt x="967979" y="0"/>
                </a:lnTo>
                <a:lnTo>
                  <a:pt x="967979" y="960719"/>
                </a:lnTo>
                <a:lnTo>
                  <a:pt x="0" y="96071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35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231210" y="8291369"/>
            <a:ext cx="711713" cy="1119299"/>
          </a:xfrm>
          <a:custGeom>
            <a:avLst/>
            <a:gdLst/>
            <a:ahLst/>
            <a:cxnLst/>
            <a:rect r="r" b="b" t="t" l="l"/>
            <a:pathLst>
              <a:path h="1119299" w="711713">
                <a:moveTo>
                  <a:pt x="0" y="0"/>
                </a:moveTo>
                <a:lnTo>
                  <a:pt x="711713" y="0"/>
                </a:lnTo>
                <a:lnTo>
                  <a:pt x="711713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alphaModFix amt="35000"/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061072" y="8291369"/>
            <a:ext cx="799790" cy="1119299"/>
          </a:xfrm>
          <a:custGeom>
            <a:avLst/>
            <a:gdLst/>
            <a:ahLst/>
            <a:cxnLst/>
            <a:rect r="r" b="b" t="t" l="l"/>
            <a:pathLst>
              <a:path h="1119299" w="799790">
                <a:moveTo>
                  <a:pt x="0" y="0"/>
                </a:moveTo>
                <a:lnTo>
                  <a:pt x="799790" y="0"/>
                </a:lnTo>
                <a:lnTo>
                  <a:pt x="799790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alphaModFix amt="35000"/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659241" y="8291369"/>
            <a:ext cx="699562" cy="1119299"/>
          </a:xfrm>
          <a:custGeom>
            <a:avLst/>
            <a:gdLst/>
            <a:ahLst/>
            <a:cxnLst/>
            <a:rect r="r" b="b" t="t" l="l"/>
            <a:pathLst>
              <a:path h="1119299" w="699562">
                <a:moveTo>
                  <a:pt x="0" y="0"/>
                </a:moveTo>
                <a:lnTo>
                  <a:pt x="699562" y="0"/>
                </a:lnTo>
                <a:lnTo>
                  <a:pt x="699562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1698673" y="8471728"/>
            <a:ext cx="967979" cy="938939"/>
          </a:xfrm>
          <a:custGeom>
            <a:avLst/>
            <a:gdLst/>
            <a:ahLst/>
            <a:cxnLst/>
            <a:rect r="r" b="b" t="t" l="l"/>
            <a:pathLst>
              <a:path h="938939" w="967979">
                <a:moveTo>
                  <a:pt x="0" y="0"/>
                </a:moveTo>
                <a:lnTo>
                  <a:pt x="967979" y="0"/>
                </a:lnTo>
                <a:lnTo>
                  <a:pt x="967979" y="938940"/>
                </a:lnTo>
                <a:lnTo>
                  <a:pt x="0" y="93894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alphaModFix amt="35000"/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238562" y="8471728"/>
            <a:ext cx="1343742" cy="938939"/>
          </a:xfrm>
          <a:custGeom>
            <a:avLst/>
            <a:gdLst/>
            <a:ahLst/>
            <a:cxnLst/>
            <a:rect r="r" b="b" t="t" l="l"/>
            <a:pathLst>
              <a:path h="938939" w="1343742">
                <a:moveTo>
                  <a:pt x="0" y="0"/>
                </a:moveTo>
                <a:lnTo>
                  <a:pt x="1343741" y="0"/>
                </a:lnTo>
                <a:lnTo>
                  <a:pt x="1343741" y="938940"/>
                </a:lnTo>
                <a:lnTo>
                  <a:pt x="0" y="938940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alphaModFix amt="35000"/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5266872" y="8291369"/>
            <a:ext cx="703759" cy="1119299"/>
          </a:xfrm>
          <a:custGeom>
            <a:avLst/>
            <a:gdLst/>
            <a:ahLst/>
            <a:cxnLst/>
            <a:rect r="r" b="b" t="t" l="l"/>
            <a:pathLst>
              <a:path h="1119299" w="703759">
                <a:moveTo>
                  <a:pt x="0" y="0"/>
                </a:moveTo>
                <a:lnTo>
                  <a:pt x="703759" y="0"/>
                </a:lnTo>
                <a:lnTo>
                  <a:pt x="703759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alphaModFix amt="35000"/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317369" y="9510626"/>
            <a:ext cx="72533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Reduce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103215" y="9510626"/>
            <a:ext cx="609181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Reuse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800881" y="9510626"/>
            <a:ext cx="630486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Repair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236632" y="9510626"/>
            <a:ext cx="76774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Recycle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8681071" y="9510626"/>
            <a:ext cx="722776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Refuse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0107944" y="9510626"/>
            <a:ext cx="819427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Rethink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766658" y="9510626"/>
            <a:ext cx="832009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Compost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3642763" y="9510626"/>
            <a:ext cx="60221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Share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5293232" y="9510626"/>
            <a:ext cx="651040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Refill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8070982" y="2560068"/>
            <a:ext cx="2138511" cy="10289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383"/>
              </a:lnSpc>
            </a:pPr>
            <a:r>
              <a:rPr lang="en-US" sz="5988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Refuse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070982" y="3817523"/>
            <a:ext cx="7547770" cy="17259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19"/>
              </a:lnSpc>
            </a:pPr>
            <a:r>
              <a:rPr lang="en-US" sz="3299">
                <a:solidFill>
                  <a:srgbClr val="537C76"/>
                </a:solidFill>
                <a:latin typeface="DM Sans"/>
                <a:ea typeface="DM Sans"/>
                <a:cs typeface="DM Sans"/>
                <a:sym typeface="DM Sans"/>
              </a:rPr>
              <a:t>Say no to unnecessary items, such as single-use plastics or freebies you don’t need.</a:t>
            </a:r>
          </a:p>
        </p:txBody>
      </p:sp>
      <p:sp>
        <p:nvSpPr>
          <p:cNvPr name="Freeform 23" id="23"/>
          <p:cNvSpPr/>
          <p:nvPr/>
        </p:nvSpPr>
        <p:spPr>
          <a:xfrm flipH="false" flipV="false" rot="0">
            <a:off x="5588031" y="2841185"/>
            <a:ext cx="1977661" cy="3164257"/>
          </a:xfrm>
          <a:custGeom>
            <a:avLst/>
            <a:gdLst/>
            <a:ahLst/>
            <a:cxnLst/>
            <a:rect r="r" b="b" t="t" l="l"/>
            <a:pathLst>
              <a:path h="3164257" w="1977661">
                <a:moveTo>
                  <a:pt x="0" y="0"/>
                </a:moveTo>
                <a:lnTo>
                  <a:pt x="1977660" y="0"/>
                </a:lnTo>
                <a:lnTo>
                  <a:pt x="1977660" y="3164257"/>
                </a:lnTo>
                <a:lnTo>
                  <a:pt x="0" y="3164257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904875"/>
            <a:ext cx="4580182" cy="9391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9"/>
              </a:lnSpc>
              <a:spcBef>
                <a:spcPct val="0"/>
              </a:spcBef>
            </a:pPr>
            <a:r>
              <a:rPr lang="en-US" sz="5399" strike="noStrike" u="none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Key Principles</a:t>
            </a:r>
          </a:p>
        </p:txBody>
      </p:sp>
      <p:sp>
        <p:nvSpPr>
          <p:cNvPr name="Freeform 3" id="3"/>
          <p:cNvSpPr/>
          <p:nvPr/>
        </p:nvSpPr>
        <p:spPr>
          <a:xfrm flipH="false" flipV="false" rot="0">
            <a:off x="2372928" y="8293119"/>
            <a:ext cx="614215" cy="1119299"/>
          </a:xfrm>
          <a:custGeom>
            <a:avLst/>
            <a:gdLst/>
            <a:ahLst/>
            <a:cxnLst/>
            <a:rect r="r" b="b" t="t" l="l"/>
            <a:pathLst>
              <a:path h="1119299" w="614215">
                <a:moveTo>
                  <a:pt x="0" y="0"/>
                </a:moveTo>
                <a:lnTo>
                  <a:pt x="614215" y="0"/>
                </a:lnTo>
                <a:lnTo>
                  <a:pt x="614215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4" id="4"/>
          <p:cNvSpPr/>
          <p:nvPr/>
        </p:nvSpPr>
        <p:spPr>
          <a:xfrm flipH="false" flipV="false" rot="0">
            <a:off x="4073033" y="8293119"/>
            <a:ext cx="669544" cy="1119299"/>
          </a:xfrm>
          <a:custGeom>
            <a:avLst/>
            <a:gdLst/>
            <a:ahLst/>
            <a:cxnLst/>
            <a:rect r="r" b="b" t="t" l="l"/>
            <a:pathLst>
              <a:path h="1119299" w="669544">
                <a:moveTo>
                  <a:pt x="0" y="0"/>
                </a:moveTo>
                <a:lnTo>
                  <a:pt x="669545" y="0"/>
                </a:lnTo>
                <a:lnTo>
                  <a:pt x="669545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5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5608882" y="8451699"/>
            <a:ext cx="967979" cy="960719"/>
          </a:xfrm>
          <a:custGeom>
            <a:avLst/>
            <a:gdLst/>
            <a:ahLst/>
            <a:cxnLst/>
            <a:rect r="r" b="b" t="t" l="l"/>
            <a:pathLst>
              <a:path h="960719" w="967979">
                <a:moveTo>
                  <a:pt x="0" y="0"/>
                </a:moveTo>
                <a:lnTo>
                  <a:pt x="967979" y="0"/>
                </a:lnTo>
                <a:lnTo>
                  <a:pt x="967979" y="960719"/>
                </a:lnTo>
                <a:lnTo>
                  <a:pt x="0" y="96071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35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231210" y="8291369"/>
            <a:ext cx="711713" cy="1119299"/>
          </a:xfrm>
          <a:custGeom>
            <a:avLst/>
            <a:gdLst/>
            <a:ahLst/>
            <a:cxnLst/>
            <a:rect r="r" b="b" t="t" l="l"/>
            <a:pathLst>
              <a:path h="1119299" w="711713">
                <a:moveTo>
                  <a:pt x="0" y="0"/>
                </a:moveTo>
                <a:lnTo>
                  <a:pt x="711713" y="0"/>
                </a:lnTo>
                <a:lnTo>
                  <a:pt x="711713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alphaModFix amt="35000"/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0061072" y="8291369"/>
            <a:ext cx="799790" cy="1119299"/>
          </a:xfrm>
          <a:custGeom>
            <a:avLst/>
            <a:gdLst/>
            <a:ahLst/>
            <a:cxnLst/>
            <a:rect r="r" b="b" t="t" l="l"/>
            <a:pathLst>
              <a:path h="1119299" w="799790">
                <a:moveTo>
                  <a:pt x="0" y="0"/>
                </a:moveTo>
                <a:lnTo>
                  <a:pt x="799790" y="0"/>
                </a:lnTo>
                <a:lnTo>
                  <a:pt x="799790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659241" y="8291369"/>
            <a:ext cx="699562" cy="1119299"/>
          </a:xfrm>
          <a:custGeom>
            <a:avLst/>
            <a:gdLst/>
            <a:ahLst/>
            <a:cxnLst/>
            <a:rect r="r" b="b" t="t" l="l"/>
            <a:pathLst>
              <a:path h="1119299" w="699562">
                <a:moveTo>
                  <a:pt x="0" y="0"/>
                </a:moveTo>
                <a:lnTo>
                  <a:pt x="699562" y="0"/>
                </a:lnTo>
                <a:lnTo>
                  <a:pt x="699562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35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1698673" y="8471728"/>
            <a:ext cx="967979" cy="938939"/>
          </a:xfrm>
          <a:custGeom>
            <a:avLst/>
            <a:gdLst/>
            <a:ahLst/>
            <a:cxnLst/>
            <a:rect r="r" b="b" t="t" l="l"/>
            <a:pathLst>
              <a:path h="938939" w="967979">
                <a:moveTo>
                  <a:pt x="0" y="0"/>
                </a:moveTo>
                <a:lnTo>
                  <a:pt x="967979" y="0"/>
                </a:lnTo>
                <a:lnTo>
                  <a:pt x="967979" y="938940"/>
                </a:lnTo>
                <a:lnTo>
                  <a:pt x="0" y="93894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alphaModFix amt="35000"/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3238562" y="8471728"/>
            <a:ext cx="1343742" cy="938939"/>
          </a:xfrm>
          <a:custGeom>
            <a:avLst/>
            <a:gdLst/>
            <a:ahLst/>
            <a:cxnLst/>
            <a:rect r="r" b="b" t="t" l="l"/>
            <a:pathLst>
              <a:path h="938939" w="1343742">
                <a:moveTo>
                  <a:pt x="0" y="0"/>
                </a:moveTo>
                <a:lnTo>
                  <a:pt x="1343741" y="0"/>
                </a:lnTo>
                <a:lnTo>
                  <a:pt x="1343741" y="938940"/>
                </a:lnTo>
                <a:lnTo>
                  <a:pt x="0" y="938940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alphaModFix amt="35000"/>
            </a:blip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15266872" y="8291369"/>
            <a:ext cx="703759" cy="1119299"/>
          </a:xfrm>
          <a:custGeom>
            <a:avLst/>
            <a:gdLst/>
            <a:ahLst/>
            <a:cxnLst/>
            <a:rect r="r" b="b" t="t" l="l"/>
            <a:pathLst>
              <a:path h="1119299" w="703759">
                <a:moveTo>
                  <a:pt x="0" y="0"/>
                </a:moveTo>
                <a:lnTo>
                  <a:pt x="703759" y="0"/>
                </a:lnTo>
                <a:lnTo>
                  <a:pt x="703759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alphaModFix amt="35000"/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317369" y="9510626"/>
            <a:ext cx="72533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Reduce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103215" y="9510626"/>
            <a:ext cx="609181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Reuse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800881" y="9510626"/>
            <a:ext cx="630486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Repair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236632" y="9510626"/>
            <a:ext cx="76774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Recycle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8681071" y="9510626"/>
            <a:ext cx="722776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Refuse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0107944" y="9510626"/>
            <a:ext cx="819427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Rethink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766658" y="9510626"/>
            <a:ext cx="832009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Compost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3642763" y="9510626"/>
            <a:ext cx="60221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Share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5293232" y="9510626"/>
            <a:ext cx="651040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Refill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8070982" y="2560068"/>
            <a:ext cx="2424410" cy="10289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383"/>
              </a:lnSpc>
            </a:pPr>
            <a:r>
              <a:rPr lang="en-US" sz="5988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Rethink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070982" y="3817523"/>
            <a:ext cx="7547770" cy="17259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19"/>
              </a:lnSpc>
            </a:pPr>
            <a:r>
              <a:rPr lang="en-US" sz="3299">
                <a:solidFill>
                  <a:srgbClr val="537C76"/>
                </a:solidFill>
                <a:latin typeface="DM Sans"/>
                <a:ea typeface="DM Sans"/>
                <a:cs typeface="DM Sans"/>
                <a:sym typeface="DM Sans"/>
              </a:rPr>
              <a:t>Question habits, redesign systems, and imagine new ways of meeting needs that are less resource-intensive.</a:t>
            </a:r>
          </a:p>
        </p:txBody>
      </p:sp>
      <p:sp>
        <p:nvSpPr>
          <p:cNvPr name="Freeform 23" id="23"/>
          <p:cNvSpPr/>
          <p:nvPr/>
        </p:nvSpPr>
        <p:spPr>
          <a:xfrm flipH="false" flipV="false" rot="0">
            <a:off x="5393694" y="2683893"/>
            <a:ext cx="2366333" cy="3311662"/>
          </a:xfrm>
          <a:custGeom>
            <a:avLst/>
            <a:gdLst/>
            <a:ahLst/>
            <a:cxnLst/>
            <a:rect r="r" b="b" t="t" l="l"/>
            <a:pathLst>
              <a:path h="3311662" w="2366333">
                <a:moveTo>
                  <a:pt x="0" y="0"/>
                </a:moveTo>
                <a:lnTo>
                  <a:pt x="2366334" y="0"/>
                </a:lnTo>
                <a:lnTo>
                  <a:pt x="2366334" y="3311662"/>
                </a:lnTo>
                <a:lnTo>
                  <a:pt x="0" y="331166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372928" y="8293119"/>
            <a:ext cx="614215" cy="1119299"/>
          </a:xfrm>
          <a:custGeom>
            <a:avLst/>
            <a:gdLst/>
            <a:ahLst/>
            <a:cxnLst/>
            <a:rect r="r" b="b" t="t" l="l"/>
            <a:pathLst>
              <a:path h="1119299" w="614215">
                <a:moveTo>
                  <a:pt x="0" y="0"/>
                </a:moveTo>
                <a:lnTo>
                  <a:pt x="614215" y="0"/>
                </a:lnTo>
                <a:lnTo>
                  <a:pt x="614215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4073033" y="8293119"/>
            <a:ext cx="669544" cy="1119299"/>
          </a:xfrm>
          <a:custGeom>
            <a:avLst/>
            <a:gdLst/>
            <a:ahLst/>
            <a:cxnLst/>
            <a:rect r="r" b="b" t="t" l="l"/>
            <a:pathLst>
              <a:path h="1119299" w="669544">
                <a:moveTo>
                  <a:pt x="0" y="0"/>
                </a:moveTo>
                <a:lnTo>
                  <a:pt x="669545" y="0"/>
                </a:lnTo>
                <a:lnTo>
                  <a:pt x="669545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5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608882" y="8451699"/>
            <a:ext cx="967979" cy="960719"/>
          </a:xfrm>
          <a:custGeom>
            <a:avLst/>
            <a:gdLst/>
            <a:ahLst/>
            <a:cxnLst/>
            <a:rect r="r" b="b" t="t" l="l"/>
            <a:pathLst>
              <a:path h="960719" w="967979">
                <a:moveTo>
                  <a:pt x="0" y="0"/>
                </a:moveTo>
                <a:lnTo>
                  <a:pt x="967979" y="0"/>
                </a:lnTo>
                <a:lnTo>
                  <a:pt x="967979" y="960719"/>
                </a:lnTo>
                <a:lnTo>
                  <a:pt x="0" y="96071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35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231210" y="8291369"/>
            <a:ext cx="711713" cy="1119299"/>
          </a:xfrm>
          <a:custGeom>
            <a:avLst/>
            <a:gdLst/>
            <a:ahLst/>
            <a:cxnLst/>
            <a:rect r="r" b="b" t="t" l="l"/>
            <a:pathLst>
              <a:path h="1119299" w="711713">
                <a:moveTo>
                  <a:pt x="0" y="0"/>
                </a:moveTo>
                <a:lnTo>
                  <a:pt x="711713" y="0"/>
                </a:lnTo>
                <a:lnTo>
                  <a:pt x="711713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alphaModFix amt="35000"/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061072" y="8291369"/>
            <a:ext cx="799790" cy="1119299"/>
          </a:xfrm>
          <a:custGeom>
            <a:avLst/>
            <a:gdLst/>
            <a:ahLst/>
            <a:cxnLst/>
            <a:rect r="r" b="b" t="t" l="l"/>
            <a:pathLst>
              <a:path h="1119299" w="799790">
                <a:moveTo>
                  <a:pt x="0" y="0"/>
                </a:moveTo>
                <a:lnTo>
                  <a:pt x="799790" y="0"/>
                </a:lnTo>
                <a:lnTo>
                  <a:pt x="799790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alphaModFix amt="35000"/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659241" y="8291369"/>
            <a:ext cx="699562" cy="1119299"/>
          </a:xfrm>
          <a:custGeom>
            <a:avLst/>
            <a:gdLst/>
            <a:ahLst/>
            <a:cxnLst/>
            <a:rect r="r" b="b" t="t" l="l"/>
            <a:pathLst>
              <a:path h="1119299" w="699562">
                <a:moveTo>
                  <a:pt x="0" y="0"/>
                </a:moveTo>
                <a:lnTo>
                  <a:pt x="699562" y="0"/>
                </a:lnTo>
                <a:lnTo>
                  <a:pt x="699562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35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1698673" y="8471728"/>
            <a:ext cx="967979" cy="938939"/>
          </a:xfrm>
          <a:custGeom>
            <a:avLst/>
            <a:gdLst/>
            <a:ahLst/>
            <a:cxnLst/>
            <a:rect r="r" b="b" t="t" l="l"/>
            <a:pathLst>
              <a:path h="938939" w="967979">
                <a:moveTo>
                  <a:pt x="0" y="0"/>
                </a:moveTo>
                <a:lnTo>
                  <a:pt x="967979" y="0"/>
                </a:lnTo>
                <a:lnTo>
                  <a:pt x="967979" y="938940"/>
                </a:lnTo>
                <a:lnTo>
                  <a:pt x="0" y="93894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3238562" y="8471728"/>
            <a:ext cx="1343742" cy="938939"/>
          </a:xfrm>
          <a:custGeom>
            <a:avLst/>
            <a:gdLst/>
            <a:ahLst/>
            <a:cxnLst/>
            <a:rect r="r" b="b" t="t" l="l"/>
            <a:pathLst>
              <a:path h="938939" w="1343742">
                <a:moveTo>
                  <a:pt x="0" y="0"/>
                </a:moveTo>
                <a:lnTo>
                  <a:pt x="1343741" y="0"/>
                </a:lnTo>
                <a:lnTo>
                  <a:pt x="1343741" y="938940"/>
                </a:lnTo>
                <a:lnTo>
                  <a:pt x="0" y="938940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alphaModFix amt="35000"/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5266872" y="8291369"/>
            <a:ext cx="703759" cy="1119299"/>
          </a:xfrm>
          <a:custGeom>
            <a:avLst/>
            <a:gdLst/>
            <a:ahLst/>
            <a:cxnLst/>
            <a:rect r="r" b="b" t="t" l="l"/>
            <a:pathLst>
              <a:path h="1119299" w="703759">
                <a:moveTo>
                  <a:pt x="0" y="0"/>
                </a:moveTo>
                <a:lnTo>
                  <a:pt x="703759" y="0"/>
                </a:lnTo>
                <a:lnTo>
                  <a:pt x="703759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alphaModFix amt="35000"/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028700" y="904875"/>
            <a:ext cx="4580182" cy="9391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9"/>
              </a:lnSpc>
              <a:spcBef>
                <a:spcPct val="0"/>
              </a:spcBef>
            </a:pPr>
            <a:r>
              <a:rPr lang="en-US" sz="5399" strike="noStrike" u="none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Key Principles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317369" y="9510626"/>
            <a:ext cx="72533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Reduce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103215" y="9510626"/>
            <a:ext cx="609181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Reuse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800881" y="9510626"/>
            <a:ext cx="630486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Repair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236632" y="9510626"/>
            <a:ext cx="76774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Recycle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8681071" y="9510626"/>
            <a:ext cx="722776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Refuse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0107944" y="9510626"/>
            <a:ext cx="819427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Rethink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766658" y="9510626"/>
            <a:ext cx="832009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Compost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3642763" y="9510626"/>
            <a:ext cx="60221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Share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5293232" y="9510626"/>
            <a:ext cx="651040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Refill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8070982" y="2560068"/>
            <a:ext cx="2461692" cy="10289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383"/>
              </a:lnSpc>
            </a:pPr>
            <a:r>
              <a:rPr lang="en-US" sz="5988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Compost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070982" y="3817523"/>
            <a:ext cx="7547770" cy="11449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19"/>
              </a:lnSpc>
            </a:pPr>
            <a:r>
              <a:rPr lang="en-US" sz="3299">
                <a:solidFill>
                  <a:srgbClr val="537C76"/>
                </a:solidFill>
                <a:latin typeface="DM Sans"/>
                <a:ea typeface="DM Sans"/>
                <a:cs typeface="DM Sans"/>
                <a:sym typeface="DM Sans"/>
              </a:rPr>
              <a:t>Turn organic waste into valuable nutrients for the soil.</a:t>
            </a:r>
          </a:p>
        </p:txBody>
      </p:sp>
      <p:sp>
        <p:nvSpPr>
          <p:cNvPr name="Freeform 23" id="23"/>
          <p:cNvSpPr/>
          <p:nvPr/>
        </p:nvSpPr>
        <p:spPr>
          <a:xfrm flipH="false" flipV="false" rot="0">
            <a:off x="5043889" y="2731518"/>
            <a:ext cx="2684945" cy="2604396"/>
          </a:xfrm>
          <a:custGeom>
            <a:avLst/>
            <a:gdLst/>
            <a:ahLst/>
            <a:cxnLst/>
            <a:rect r="r" b="b" t="t" l="l"/>
            <a:pathLst>
              <a:path h="2604396" w="2684945">
                <a:moveTo>
                  <a:pt x="0" y="0"/>
                </a:moveTo>
                <a:lnTo>
                  <a:pt x="2684944" y="0"/>
                </a:lnTo>
                <a:lnTo>
                  <a:pt x="2684944" y="2604396"/>
                </a:lnTo>
                <a:lnTo>
                  <a:pt x="0" y="2604396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372928" y="8293119"/>
            <a:ext cx="614215" cy="1119299"/>
          </a:xfrm>
          <a:custGeom>
            <a:avLst/>
            <a:gdLst/>
            <a:ahLst/>
            <a:cxnLst/>
            <a:rect r="r" b="b" t="t" l="l"/>
            <a:pathLst>
              <a:path h="1119299" w="614215">
                <a:moveTo>
                  <a:pt x="0" y="0"/>
                </a:moveTo>
                <a:lnTo>
                  <a:pt x="614215" y="0"/>
                </a:lnTo>
                <a:lnTo>
                  <a:pt x="614215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5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" id="3"/>
          <p:cNvSpPr/>
          <p:nvPr/>
        </p:nvSpPr>
        <p:spPr>
          <a:xfrm flipH="false" flipV="false" rot="0">
            <a:off x="4073033" y="8293119"/>
            <a:ext cx="669544" cy="1119299"/>
          </a:xfrm>
          <a:custGeom>
            <a:avLst/>
            <a:gdLst/>
            <a:ahLst/>
            <a:cxnLst/>
            <a:rect r="r" b="b" t="t" l="l"/>
            <a:pathLst>
              <a:path h="1119299" w="669544">
                <a:moveTo>
                  <a:pt x="0" y="0"/>
                </a:moveTo>
                <a:lnTo>
                  <a:pt x="669545" y="0"/>
                </a:lnTo>
                <a:lnTo>
                  <a:pt x="669545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35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608882" y="8451699"/>
            <a:ext cx="967979" cy="960719"/>
          </a:xfrm>
          <a:custGeom>
            <a:avLst/>
            <a:gdLst/>
            <a:ahLst/>
            <a:cxnLst/>
            <a:rect r="r" b="b" t="t" l="l"/>
            <a:pathLst>
              <a:path h="960719" w="967979">
                <a:moveTo>
                  <a:pt x="0" y="0"/>
                </a:moveTo>
                <a:lnTo>
                  <a:pt x="967979" y="0"/>
                </a:lnTo>
                <a:lnTo>
                  <a:pt x="967979" y="960719"/>
                </a:lnTo>
                <a:lnTo>
                  <a:pt x="0" y="96071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3500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231210" y="8291369"/>
            <a:ext cx="711713" cy="1119299"/>
          </a:xfrm>
          <a:custGeom>
            <a:avLst/>
            <a:gdLst/>
            <a:ahLst/>
            <a:cxnLst/>
            <a:rect r="r" b="b" t="t" l="l"/>
            <a:pathLst>
              <a:path h="1119299" w="711713">
                <a:moveTo>
                  <a:pt x="0" y="0"/>
                </a:moveTo>
                <a:lnTo>
                  <a:pt x="711713" y="0"/>
                </a:lnTo>
                <a:lnTo>
                  <a:pt x="711713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alphaModFix amt="35000"/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0061072" y="8291369"/>
            <a:ext cx="799790" cy="1119299"/>
          </a:xfrm>
          <a:custGeom>
            <a:avLst/>
            <a:gdLst/>
            <a:ahLst/>
            <a:cxnLst/>
            <a:rect r="r" b="b" t="t" l="l"/>
            <a:pathLst>
              <a:path h="1119299" w="799790">
                <a:moveTo>
                  <a:pt x="0" y="0"/>
                </a:moveTo>
                <a:lnTo>
                  <a:pt x="799790" y="0"/>
                </a:lnTo>
                <a:lnTo>
                  <a:pt x="799790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alphaModFix amt="35000"/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659241" y="8291369"/>
            <a:ext cx="699562" cy="1119299"/>
          </a:xfrm>
          <a:custGeom>
            <a:avLst/>
            <a:gdLst/>
            <a:ahLst/>
            <a:cxnLst/>
            <a:rect r="r" b="b" t="t" l="l"/>
            <a:pathLst>
              <a:path h="1119299" w="699562">
                <a:moveTo>
                  <a:pt x="0" y="0"/>
                </a:moveTo>
                <a:lnTo>
                  <a:pt x="699562" y="0"/>
                </a:lnTo>
                <a:lnTo>
                  <a:pt x="699562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alphaModFix amt="35000"/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1698673" y="8471728"/>
            <a:ext cx="967979" cy="938939"/>
          </a:xfrm>
          <a:custGeom>
            <a:avLst/>
            <a:gdLst/>
            <a:ahLst/>
            <a:cxnLst/>
            <a:rect r="r" b="b" t="t" l="l"/>
            <a:pathLst>
              <a:path h="938939" w="967979">
                <a:moveTo>
                  <a:pt x="0" y="0"/>
                </a:moveTo>
                <a:lnTo>
                  <a:pt x="967979" y="0"/>
                </a:lnTo>
                <a:lnTo>
                  <a:pt x="967979" y="938940"/>
                </a:lnTo>
                <a:lnTo>
                  <a:pt x="0" y="93894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alphaModFix amt="35000"/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3238562" y="8471728"/>
            <a:ext cx="1343742" cy="938939"/>
          </a:xfrm>
          <a:custGeom>
            <a:avLst/>
            <a:gdLst/>
            <a:ahLst/>
            <a:cxnLst/>
            <a:rect r="r" b="b" t="t" l="l"/>
            <a:pathLst>
              <a:path h="938939" w="1343742">
                <a:moveTo>
                  <a:pt x="0" y="0"/>
                </a:moveTo>
                <a:lnTo>
                  <a:pt x="1343741" y="0"/>
                </a:lnTo>
                <a:lnTo>
                  <a:pt x="1343741" y="938940"/>
                </a:lnTo>
                <a:lnTo>
                  <a:pt x="0" y="938940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15266872" y="8291369"/>
            <a:ext cx="703759" cy="1119299"/>
          </a:xfrm>
          <a:custGeom>
            <a:avLst/>
            <a:gdLst/>
            <a:ahLst/>
            <a:cxnLst/>
            <a:rect r="r" b="b" t="t" l="l"/>
            <a:pathLst>
              <a:path h="1119299" w="703759">
                <a:moveTo>
                  <a:pt x="0" y="0"/>
                </a:moveTo>
                <a:lnTo>
                  <a:pt x="703759" y="0"/>
                </a:lnTo>
                <a:lnTo>
                  <a:pt x="703759" y="1119299"/>
                </a:lnTo>
                <a:lnTo>
                  <a:pt x="0" y="1119299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alphaModFix amt="35000"/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028700" y="904875"/>
            <a:ext cx="4580182" cy="9391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7559"/>
              </a:lnSpc>
              <a:spcBef>
                <a:spcPct val="0"/>
              </a:spcBef>
            </a:pPr>
            <a:r>
              <a:rPr lang="en-US" sz="5399" strike="noStrike" u="none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Key Principles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317369" y="9510626"/>
            <a:ext cx="72533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Reduce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103215" y="9510626"/>
            <a:ext cx="609181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Reuse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5800881" y="9510626"/>
            <a:ext cx="630486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Repair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7236632" y="9510626"/>
            <a:ext cx="76774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Recycle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8681071" y="9510626"/>
            <a:ext cx="722776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Refuse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10107944" y="9510626"/>
            <a:ext cx="819427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Rethink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11766658" y="9510626"/>
            <a:ext cx="832009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Compost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3642763" y="9510626"/>
            <a:ext cx="602213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Share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5293232" y="9510626"/>
            <a:ext cx="651040" cy="3555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33"/>
              </a:lnSpc>
            </a:pPr>
            <a:r>
              <a:rPr lang="en-US" sz="2023">
                <a:solidFill>
                  <a:srgbClr val="537C76">
                    <a:alpha val="34902"/>
                  </a:srgbClr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Refill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8070982" y="2560068"/>
            <a:ext cx="1781845" cy="10289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383"/>
              </a:lnSpc>
            </a:pPr>
            <a:r>
              <a:rPr lang="en-US" sz="5988">
                <a:solidFill>
                  <a:srgbClr val="537C76"/>
                </a:solidFill>
                <a:latin typeface="Bright Sunshine Caps"/>
                <a:ea typeface="Bright Sunshine Caps"/>
                <a:cs typeface="Bright Sunshine Caps"/>
                <a:sym typeface="Bright Sunshine Caps"/>
              </a:rPr>
              <a:t>Share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070982" y="3817523"/>
            <a:ext cx="7547770" cy="17259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19"/>
              </a:lnSpc>
            </a:pPr>
            <a:r>
              <a:rPr lang="en-US" sz="3299">
                <a:solidFill>
                  <a:srgbClr val="537C76"/>
                </a:solidFill>
                <a:latin typeface="DM Sans"/>
                <a:ea typeface="DM Sans"/>
                <a:cs typeface="DM Sans"/>
                <a:sym typeface="DM Sans"/>
              </a:rPr>
              <a:t>Maximise use of products by sharing, lending, or renting instead of owning everything individually.</a:t>
            </a:r>
          </a:p>
        </p:txBody>
      </p:sp>
      <p:sp>
        <p:nvSpPr>
          <p:cNvPr name="Freeform 23" id="23"/>
          <p:cNvSpPr/>
          <p:nvPr/>
        </p:nvSpPr>
        <p:spPr>
          <a:xfrm flipH="false" flipV="false" rot="0">
            <a:off x="4253316" y="3053224"/>
            <a:ext cx="3535117" cy="2470163"/>
          </a:xfrm>
          <a:custGeom>
            <a:avLst/>
            <a:gdLst/>
            <a:ahLst/>
            <a:cxnLst/>
            <a:rect r="r" b="b" t="t" l="l"/>
            <a:pathLst>
              <a:path h="2470163" w="3535117">
                <a:moveTo>
                  <a:pt x="0" y="0"/>
                </a:moveTo>
                <a:lnTo>
                  <a:pt x="3535117" y="0"/>
                </a:lnTo>
                <a:lnTo>
                  <a:pt x="3535117" y="2470163"/>
                </a:lnTo>
                <a:lnTo>
                  <a:pt x="0" y="2470163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DAGxcwbJqGg</dc:identifier>
  <dcterms:modified xsi:type="dcterms:W3CDTF">2011-08-01T06:04:30Z</dcterms:modified>
  <cp:revision>1</cp:revision>
  <dc:title>IL4SH CE Workshop Materials online</dc:title>
</cp:coreProperties>
</file>